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Now" charset="1" panose="00000500000000000000"/>
      <p:regular r:id="rId14"/>
    </p:embeddedFont>
    <p:embeddedFont>
      <p:font typeface="Now Bold" charset="1" panose="00000800000000000000"/>
      <p:regular r:id="rId15"/>
    </p:embeddedFont>
    <p:embeddedFont>
      <p:font typeface="Now Thin" charset="1" panose="00000300000000000000"/>
      <p:regular r:id="rId16"/>
    </p:embeddedFont>
    <p:embeddedFont>
      <p:font typeface="Now Light" charset="1" panose="00000400000000000000"/>
      <p:regular r:id="rId17"/>
    </p:embeddedFont>
    <p:embeddedFont>
      <p:font typeface="Now Medium" charset="1" panose="00000600000000000000"/>
      <p:regular r:id="rId18"/>
    </p:embeddedFont>
    <p:embeddedFont>
      <p:font typeface="Now Heavy" charset="1" panose="00000A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14" Target="../media/image18.sv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5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5.png" Type="http://schemas.openxmlformats.org/officeDocument/2006/relationships/image"/><Relationship Id="rId6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48409">
            <a:off x="-1871927" y="7973496"/>
            <a:ext cx="6755091" cy="6130246"/>
          </a:xfrm>
          <a:custGeom>
            <a:avLst/>
            <a:gdLst/>
            <a:ahLst/>
            <a:cxnLst/>
            <a:rect r="r" b="b" t="t" l="l"/>
            <a:pathLst>
              <a:path h="6130246" w="6755091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23819">
            <a:off x="10214960" y="-5715833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20835" y="3089421"/>
            <a:ext cx="8547187" cy="306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204"/>
              </a:lnSpc>
            </a:pPr>
            <a:r>
              <a:rPr lang="en-US" sz="8908">
                <a:solidFill>
                  <a:srgbClr val="B100E8"/>
                </a:solidFill>
                <a:latin typeface="Now Bold"/>
              </a:rPr>
              <a:t>CAR PRICES PREDICITION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028700" y="-143539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194833">
            <a:off x="14482979" y="8370874"/>
            <a:ext cx="5020066" cy="5020066"/>
          </a:xfrm>
          <a:custGeom>
            <a:avLst/>
            <a:gdLst/>
            <a:ahLst/>
            <a:cxnLst/>
            <a:rect r="r" b="b" t="t" l="l"/>
            <a:pathLst>
              <a:path h="5020066" w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20835" y="1526068"/>
            <a:ext cx="6812628" cy="115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55"/>
              </a:lnSpc>
            </a:pPr>
            <a:r>
              <a:rPr lang="en-US" sz="6658">
                <a:solidFill>
                  <a:srgbClr val="048AFF"/>
                </a:solidFill>
                <a:latin typeface="Now Bold"/>
              </a:rPr>
              <a:t>DATAVERSE 2.0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20835" y="6487769"/>
            <a:ext cx="3809019" cy="1329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8960" indent="-314480" lvl="1">
              <a:lnSpc>
                <a:spcPts val="3583"/>
              </a:lnSpc>
              <a:buFont typeface="Arial"/>
              <a:buChar char="•"/>
            </a:pPr>
            <a:r>
              <a:rPr lang="en-US" sz="2913">
                <a:solidFill>
                  <a:srgbClr val="FFFAEB"/>
                </a:solidFill>
                <a:latin typeface="DM Sans Italics"/>
              </a:rPr>
              <a:t>Achraf Mansari</a:t>
            </a:r>
          </a:p>
          <a:p>
            <a:pPr marL="628960" indent="-314480" lvl="1">
              <a:lnSpc>
                <a:spcPts val="3583"/>
              </a:lnSpc>
              <a:buFont typeface="Arial"/>
              <a:buChar char="•"/>
            </a:pPr>
            <a:r>
              <a:rPr lang="en-US" sz="2913">
                <a:solidFill>
                  <a:srgbClr val="FFFAEB"/>
                </a:solidFill>
                <a:latin typeface="DM Sans Italics"/>
              </a:rPr>
              <a:t>Nawfal Taouqi</a:t>
            </a:r>
          </a:p>
          <a:p>
            <a:pPr algn="l" marL="628960" indent="-314480" lvl="1">
              <a:lnSpc>
                <a:spcPts val="3583"/>
              </a:lnSpc>
              <a:spcBef>
                <a:spcPct val="0"/>
              </a:spcBef>
              <a:buFont typeface="Arial"/>
              <a:buChar char="•"/>
            </a:pPr>
            <a:r>
              <a:rPr lang="en-US" sz="2913">
                <a:solidFill>
                  <a:srgbClr val="FFFAEB"/>
                </a:solidFill>
                <a:latin typeface="DM Sans Italics"/>
              </a:rPr>
              <a:t>Imad Liazidi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89306" y="2218775"/>
            <a:ext cx="5309389" cy="975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Test results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04550" y="5356566"/>
            <a:ext cx="2370352" cy="58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1"/>
              </a:lnSpc>
            </a:pPr>
            <a:r>
              <a:rPr lang="en-US" sz="2054">
                <a:solidFill>
                  <a:srgbClr val="FFFFFF"/>
                </a:solidFill>
                <a:latin typeface="DM Sans"/>
              </a:rPr>
              <a:t>LightGBM without null values [Test]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04550" y="4216847"/>
            <a:ext cx="2370352" cy="114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7"/>
              </a:lnSpc>
            </a:pPr>
            <a:r>
              <a:rPr lang="en-US" sz="6631">
                <a:solidFill>
                  <a:srgbClr val="B100E8"/>
                </a:solidFill>
                <a:latin typeface="Now Bold"/>
              </a:rPr>
              <a:t>95%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05545" y="5356566"/>
            <a:ext cx="2370352" cy="57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321"/>
              </a:lnSpc>
              <a:spcBef>
                <a:spcPct val="0"/>
              </a:spcBef>
            </a:pPr>
            <a:r>
              <a:rPr lang="en-US" sz="2054">
                <a:solidFill>
                  <a:srgbClr val="FFFFFF"/>
                </a:solidFill>
                <a:latin typeface="DM Sans"/>
              </a:rPr>
              <a:t>LightGBM with null values [Test]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05545" y="4216847"/>
            <a:ext cx="2370352" cy="114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7"/>
              </a:lnSpc>
            </a:pPr>
            <a:r>
              <a:rPr lang="en-US" sz="6631">
                <a:solidFill>
                  <a:srgbClr val="B100E8"/>
                </a:solidFill>
                <a:latin typeface="Now Bold"/>
              </a:rPr>
              <a:t>91%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09322" y="5363499"/>
            <a:ext cx="2370352" cy="855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321"/>
              </a:lnSpc>
              <a:spcBef>
                <a:spcPct val="0"/>
              </a:spcBef>
            </a:pPr>
            <a:r>
              <a:rPr lang="en-US" sz="2054">
                <a:solidFill>
                  <a:srgbClr val="FFFFFF"/>
                </a:solidFill>
                <a:latin typeface="DM Sans"/>
              </a:rPr>
              <a:t>LightGBM without null values [Validation]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09322" y="4223780"/>
            <a:ext cx="2370352" cy="114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7"/>
              </a:lnSpc>
            </a:pPr>
            <a:r>
              <a:rPr lang="en-US" sz="6631">
                <a:solidFill>
                  <a:srgbClr val="B100E8"/>
                </a:solidFill>
                <a:latin typeface="Now Bold"/>
              </a:rPr>
              <a:t>80%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13098" y="5363499"/>
            <a:ext cx="2370352" cy="57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321"/>
              </a:lnSpc>
              <a:spcBef>
                <a:spcPct val="0"/>
              </a:spcBef>
            </a:pPr>
            <a:r>
              <a:rPr lang="en-US" sz="2054">
                <a:solidFill>
                  <a:srgbClr val="FFFFFF"/>
                </a:solidFill>
                <a:latin typeface="DM Sans"/>
              </a:rPr>
              <a:t>LightGBM with null values [Validation]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13098" y="4223780"/>
            <a:ext cx="2370352" cy="114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7"/>
              </a:lnSpc>
            </a:pPr>
            <a:r>
              <a:rPr lang="en-US" sz="6631">
                <a:solidFill>
                  <a:srgbClr val="B100E8"/>
                </a:solidFill>
                <a:latin typeface="Now Bold"/>
              </a:rPr>
              <a:t>67%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001244">
            <a:off x="10917706" y="7049713"/>
            <a:ext cx="14283863" cy="12962606"/>
          </a:xfrm>
          <a:custGeom>
            <a:avLst/>
            <a:gdLst/>
            <a:ahLst/>
            <a:cxnLst/>
            <a:rect r="r" b="b" t="t" l="l"/>
            <a:pathLst>
              <a:path h="12962606" w="14283863">
                <a:moveTo>
                  <a:pt x="0" y="0"/>
                </a:moveTo>
                <a:lnTo>
                  <a:pt x="14283863" y="0"/>
                </a:lnTo>
                <a:lnTo>
                  <a:pt x="14283863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84654">
            <a:off x="-6628924" y="-8283079"/>
            <a:ext cx="12596877" cy="11431666"/>
          </a:xfrm>
          <a:custGeom>
            <a:avLst/>
            <a:gdLst/>
            <a:ahLst/>
            <a:cxnLst/>
            <a:rect r="r" b="b" t="t" l="l"/>
            <a:pathLst>
              <a:path h="11431666" w="12596877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25236" y="5701433"/>
            <a:ext cx="6437528" cy="503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925">
                <a:solidFill>
                  <a:srgbClr val="B100E8"/>
                </a:solidFill>
                <a:latin typeface="Now Bold"/>
              </a:rPr>
              <a:t>For watching this presentation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545481" y="-69377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58731" y="4383585"/>
            <a:ext cx="11370537" cy="138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2"/>
              </a:lnSpc>
            </a:pPr>
            <a:r>
              <a:rPr lang="en-US" sz="8087">
                <a:solidFill>
                  <a:srgbClr val="048AFF"/>
                </a:solidFill>
                <a:latin typeface="Now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9719" y="-1276542"/>
            <a:ext cx="2556280" cy="2553085"/>
          </a:xfrm>
          <a:custGeom>
            <a:avLst/>
            <a:gdLst/>
            <a:ahLst/>
            <a:cxnLst/>
            <a:rect r="r" b="b" t="t" l="l"/>
            <a:pathLst>
              <a:path h="2553085" w="2556280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53147" y="-113373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9783" t="0" r="-978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584476" y="8616204"/>
            <a:ext cx="4010261" cy="4005248"/>
          </a:xfrm>
          <a:custGeom>
            <a:avLst/>
            <a:gdLst/>
            <a:ahLst/>
            <a:cxnLst/>
            <a:rect r="r" b="b" t="t" l="l"/>
            <a:pathLst>
              <a:path h="4005248" w="4010261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66561" y="1585374"/>
            <a:ext cx="5189556" cy="88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73"/>
              </a:lnSpc>
            </a:pPr>
            <a:r>
              <a:rPr lang="en-US" sz="5160">
                <a:solidFill>
                  <a:srgbClr val="048AFF"/>
                </a:solidFill>
                <a:latin typeface="Now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66561" y="2718871"/>
            <a:ext cx="7549775" cy="418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6"/>
              </a:lnSpc>
            </a:pPr>
            <a:r>
              <a:rPr lang="en-US" sz="2545">
                <a:solidFill>
                  <a:srgbClr val="FFFFFF"/>
                </a:solidFill>
                <a:latin typeface="DM Sans"/>
              </a:rPr>
              <a:t>Welcome to our presentation on predicting car prices based on certain criteria. In this presentation, we will showcase our model's approach, features, methodology, evaluation metrics, and prediction results for a panel of evaluators. Predicting car prices is a useful task in the automotive market, and our model aims to provide accurate and reliable predictions to help car buyers and sellers make informed decisions.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855821" y="76965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92965" y="-4982246"/>
            <a:ext cx="8083465" cy="8073361"/>
          </a:xfrm>
          <a:custGeom>
            <a:avLst/>
            <a:gdLst/>
            <a:ahLst/>
            <a:cxnLst/>
            <a:rect r="r" b="b" t="t" l="l"/>
            <a:pathLst>
              <a:path h="8073361" w="8083465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55367" y="3203208"/>
            <a:ext cx="1875852" cy="187585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5631218" y="4141133"/>
            <a:ext cx="7025563" cy="0"/>
          </a:xfrm>
          <a:prstGeom prst="line">
            <a:avLst/>
          </a:prstGeom>
          <a:ln cap="rnd" w="66675">
            <a:solidFill>
              <a:srgbClr val="3652DD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722347" y="3203208"/>
            <a:ext cx="1875852" cy="187585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689564" y="3203208"/>
            <a:ext cx="1875852" cy="187585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039888" y="-5722705"/>
            <a:ext cx="11445409" cy="11445409"/>
          </a:xfrm>
          <a:custGeom>
            <a:avLst/>
            <a:gdLst/>
            <a:ahLst/>
            <a:cxnLst/>
            <a:rect r="r" b="b" t="t" l="l"/>
            <a:pathLst>
              <a:path h="11445409" w="11445409">
                <a:moveTo>
                  <a:pt x="0" y="0"/>
                </a:moveTo>
                <a:lnTo>
                  <a:pt x="11445410" y="0"/>
                </a:lnTo>
                <a:lnTo>
                  <a:pt x="11445410" y="11445410"/>
                </a:lnTo>
                <a:lnTo>
                  <a:pt x="0" y="1144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656782" y="3203208"/>
            <a:ext cx="1875852" cy="187585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531156" y="6206372"/>
            <a:ext cx="2270212" cy="27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6"/>
              </a:lnSpc>
            </a:pPr>
            <a:r>
              <a:rPr lang="en-US" sz="1545">
                <a:solidFill>
                  <a:srgbClr val="FFFFFF"/>
                </a:solidFill>
                <a:latin typeface="DM Sans"/>
              </a:rPr>
              <a:t>Explore the data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-3829643" y="6244472"/>
            <a:ext cx="8403333" cy="8403333"/>
          </a:xfrm>
          <a:custGeom>
            <a:avLst/>
            <a:gdLst/>
            <a:ahLst/>
            <a:cxnLst/>
            <a:rect r="r" b="b" t="t" l="l"/>
            <a:pathLst>
              <a:path h="8403333" w="8403333">
                <a:moveTo>
                  <a:pt x="0" y="0"/>
                </a:moveTo>
                <a:lnTo>
                  <a:pt x="8403332" y="0"/>
                </a:lnTo>
                <a:lnTo>
                  <a:pt x="8403332" y="8403333"/>
                </a:lnTo>
                <a:lnTo>
                  <a:pt x="0" y="8403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268693" y="3626558"/>
            <a:ext cx="1067250" cy="1067250"/>
          </a:xfrm>
          <a:custGeom>
            <a:avLst/>
            <a:gdLst/>
            <a:ahLst/>
            <a:cxnLst/>
            <a:rect r="r" b="b" t="t" l="l"/>
            <a:pathLst>
              <a:path h="1067250" w="1067250">
                <a:moveTo>
                  <a:pt x="0" y="0"/>
                </a:moveTo>
                <a:lnTo>
                  <a:pt x="1067250" y="0"/>
                </a:lnTo>
                <a:lnTo>
                  <a:pt x="1067250" y="1067251"/>
                </a:lnTo>
                <a:lnTo>
                  <a:pt x="0" y="10672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085708" y="3604092"/>
            <a:ext cx="1083565" cy="1074083"/>
          </a:xfrm>
          <a:custGeom>
            <a:avLst/>
            <a:gdLst/>
            <a:ahLst/>
            <a:cxnLst/>
            <a:rect r="r" b="b" t="t" l="l"/>
            <a:pathLst>
              <a:path h="1074083" w="1083565">
                <a:moveTo>
                  <a:pt x="0" y="0"/>
                </a:moveTo>
                <a:lnTo>
                  <a:pt x="1083565" y="0"/>
                </a:lnTo>
                <a:lnTo>
                  <a:pt x="1083565" y="1074083"/>
                </a:lnTo>
                <a:lnTo>
                  <a:pt x="0" y="10740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083423" y="3650758"/>
            <a:ext cx="1022568" cy="1018850"/>
          </a:xfrm>
          <a:custGeom>
            <a:avLst/>
            <a:gdLst/>
            <a:ahLst/>
            <a:cxnLst/>
            <a:rect r="r" b="b" t="t" l="l"/>
            <a:pathLst>
              <a:path h="1018850" w="1022568">
                <a:moveTo>
                  <a:pt x="0" y="0"/>
                </a:moveTo>
                <a:lnTo>
                  <a:pt x="1022569" y="0"/>
                </a:lnTo>
                <a:lnTo>
                  <a:pt x="1022569" y="1018850"/>
                </a:lnTo>
                <a:lnTo>
                  <a:pt x="0" y="10188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185884" y="3582854"/>
            <a:ext cx="1049883" cy="1049883"/>
          </a:xfrm>
          <a:custGeom>
            <a:avLst/>
            <a:gdLst/>
            <a:ahLst/>
            <a:cxnLst/>
            <a:rect r="r" b="b" t="t" l="l"/>
            <a:pathLst>
              <a:path h="1049883" w="1049883">
                <a:moveTo>
                  <a:pt x="0" y="0"/>
                </a:moveTo>
                <a:lnTo>
                  <a:pt x="1049883" y="0"/>
                </a:lnTo>
                <a:lnTo>
                  <a:pt x="1049883" y="1049884"/>
                </a:lnTo>
                <a:lnTo>
                  <a:pt x="0" y="10498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835354" y="1712322"/>
            <a:ext cx="8617293" cy="836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2"/>
              </a:lnSpc>
            </a:pPr>
            <a:r>
              <a:rPr lang="en-US" sz="4865">
                <a:solidFill>
                  <a:srgbClr val="048AFF"/>
                </a:solidFill>
                <a:latin typeface="Now Bold"/>
              </a:rPr>
              <a:t>Methodology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26519" y="5469460"/>
            <a:ext cx="1094341" cy="77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525286" y="6206372"/>
            <a:ext cx="2270212" cy="55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6"/>
              </a:lnSpc>
            </a:pPr>
            <a:r>
              <a:rPr lang="en-US" sz="1545">
                <a:solidFill>
                  <a:srgbClr val="FFFFFF"/>
                </a:solidFill>
                <a:latin typeface="DM Sans"/>
              </a:rPr>
              <a:t>Pre-process and clean the data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20648" y="5469460"/>
            <a:ext cx="1094341" cy="77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92384" y="6206372"/>
            <a:ext cx="2270212" cy="55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6"/>
              </a:lnSpc>
            </a:pPr>
            <a:r>
              <a:rPr lang="en-US" sz="1545">
                <a:solidFill>
                  <a:srgbClr val="FFFFFF"/>
                </a:solidFill>
                <a:latin typeface="DM Sans"/>
              </a:rPr>
              <a:t>Train the model with different algorithms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87747" y="5469460"/>
            <a:ext cx="1094341" cy="77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486496" y="6206372"/>
            <a:ext cx="2270212" cy="84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6"/>
              </a:lnSpc>
            </a:pPr>
            <a:r>
              <a:rPr lang="en-US" sz="1545">
                <a:solidFill>
                  <a:srgbClr val="FFFFFF"/>
                </a:solidFill>
                <a:latin typeface="DM Sans"/>
              </a:rPr>
              <a:t>Compare the different algorithms, and find the most accurate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81859" y="5469460"/>
            <a:ext cx="1094341" cy="77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3"/>
              </a:lnSpc>
            </a:pPr>
            <a:r>
              <a:rPr lang="en-US" sz="4585">
                <a:solidFill>
                  <a:srgbClr val="B100E8"/>
                </a:solidFill>
                <a:latin typeface="Now Bold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23819">
            <a:off x="-2733225" y="9093274"/>
            <a:ext cx="4585969" cy="4161767"/>
          </a:xfrm>
          <a:custGeom>
            <a:avLst/>
            <a:gdLst/>
            <a:ahLst/>
            <a:cxnLst/>
            <a:rect r="r" b="b" t="t" l="l"/>
            <a:pathLst>
              <a:path h="4161767" w="4585969">
                <a:moveTo>
                  <a:pt x="0" y="0"/>
                </a:moveTo>
                <a:lnTo>
                  <a:pt x="4585969" y="0"/>
                </a:lnTo>
                <a:lnTo>
                  <a:pt x="4585969" y="4161767"/>
                </a:lnTo>
                <a:lnTo>
                  <a:pt x="0" y="4161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12002" y="8284614"/>
            <a:ext cx="1006630" cy="973686"/>
          </a:xfrm>
          <a:custGeom>
            <a:avLst/>
            <a:gdLst/>
            <a:ahLst/>
            <a:cxnLst/>
            <a:rect r="r" b="b" t="t" l="l"/>
            <a:pathLst>
              <a:path h="973686" w="1006630">
                <a:moveTo>
                  <a:pt x="0" y="0"/>
                </a:moveTo>
                <a:lnTo>
                  <a:pt x="1006630" y="0"/>
                </a:lnTo>
                <a:lnTo>
                  <a:pt x="1006630" y="973686"/>
                </a:lnTo>
                <a:lnTo>
                  <a:pt x="0" y="973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012002" y="-1676748"/>
            <a:ext cx="3656258" cy="365625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31"/>
                </a:lnSpc>
              </a:pP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543058" y="390525"/>
          <a:ext cx="15201884" cy="9505950"/>
        </p:xfrm>
        <a:graphic>
          <a:graphicData uri="http://schemas.openxmlformats.org/drawingml/2006/table">
            <a:tbl>
              <a:tblPr/>
              <a:tblGrid>
                <a:gridCol w="3800471"/>
                <a:gridCol w="3800471"/>
                <a:gridCol w="3800471"/>
                <a:gridCol w="3800471"/>
              </a:tblGrid>
              <a:tr h="6789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AEB"/>
                          </a:solidFill>
                          <a:latin typeface="DM Sans Bold"/>
                        </a:rPr>
                        <a:t>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048AFF">
                            <a:alpha val="100000"/>
                          </a:srgbClr>
                        </a:gs>
                        <a:gs pos="100000">
                          <a:srgbClr val="B100E8">
                            <a:alpha val="100000"/>
                          </a:srgbClr>
                        </a:gs>
                      </a:gsLst>
                      <a:path path="circle">
                        <a:fillToRect l="0" r="100000" t="0" b="100000"/>
                      </a:path>
                      <a:tileRect r="0" l="-100000" b="0" t="-10000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AEB"/>
                          </a:solidFill>
                          <a:latin typeface="DM Sans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048AFF">
                            <a:alpha val="100000"/>
                          </a:srgbClr>
                        </a:gs>
                        <a:gs pos="100000">
                          <a:srgbClr val="B100E8">
                            <a:alpha val="100000"/>
                          </a:srgbClr>
                        </a:gs>
                      </a:gsLst>
                      <a:path path="circle">
                        <a:fillToRect l="0" r="100000" t="0" b="100000"/>
                      </a:path>
                      <a:tileRect r="0" l="-100000" b="0" t="-10000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AEB"/>
                          </a:solidFill>
                          <a:latin typeface="DM Sans Bold"/>
                        </a:rPr>
                        <a:t>Number of unique values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048AFF">
                            <a:alpha val="100000"/>
                          </a:srgbClr>
                        </a:gs>
                        <a:gs pos="100000">
                          <a:srgbClr val="B100E8">
                            <a:alpha val="100000"/>
                          </a:srgbClr>
                        </a:gs>
                      </a:gsLst>
                      <a:path path="circle">
                        <a:fillToRect l="0" r="100000" t="0" b="100000"/>
                      </a:path>
                      <a:tileRect r="0" l="-100000" b="0" t="-10000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AEB"/>
                          </a:solidFill>
                          <a:latin typeface="DM Sans Bold"/>
                        </a:rPr>
                        <a:t>Number of null values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048AFF">
                            <a:alpha val="100000"/>
                          </a:srgbClr>
                        </a:gs>
                        <a:gs pos="100000">
                          <a:srgbClr val="B100E8">
                            <a:alpha val="100000"/>
                          </a:srgbClr>
                        </a:gs>
                      </a:gsLst>
                      <a:path path="circle">
                        <a:fillToRect l="0" r="100000" t="0" b="100000"/>
                      </a:path>
                      <a:tileRect r="0" l="-100000" b="0" t="-100000"/>
                    </a:gradFill>
                  </a:tcPr>
                </a:tc>
              </a:tr>
              <a:tr h="6789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Manufacturer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String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89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Float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---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128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89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Body Style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String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89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Fuel Efficiency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Float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89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Engine Volume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Float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---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109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89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Powertrain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String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89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License 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String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89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ManufactureYear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Integer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---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89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Variant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String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279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89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Location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String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89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Distance Covered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Integer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---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89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Gearbox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String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89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Owner_Type.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 Italics"/>
                        </a:rPr>
                        <a:t>String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4"/>
                        </a:lnSpc>
                        <a:defRPr/>
                      </a:pPr>
                      <a:r>
                        <a:rPr lang="en-US" sz="1345">
                          <a:solidFill>
                            <a:srgbClr val="FFFFFF"/>
                          </a:solidFill>
                          <a:latin typeface="DM Sans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2423" y="-3207740"/>
            <a:ext cx="5277286" cy="5270689"/>
          </a:xfrm>
          <a:custGeom>
            <a:avLst/>
            <a:gdLst/>
            <a:ahLst/>
            <a:cxnLst/>
            <a:rect r="r" b="b" t="t" l="l"/>
            <a:pathLst>
              <a:path h="5270689" w="5277286">
                <a:moveTo>
                  <a:pt x="0" y="0"/>
                </a:moveTo>
                <a:lnTo>
                  <a:pt x="5277286" y="0"/>
                </a:lnTo>
                <a:lnTo>
                  <a:pt x="5277286" y="5270689"/>
                </a:lnTo>
                <a:lnTo>
                  <a:pt x="0" y="5270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67545" y="1560523"/>
            <a:ext cx="13437339" cy="905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>
                <a:solidFill>
                  <a:srgbClr val="048AFF"/>
                </a:solidFill>
                <a:latin typeface="Now Bold"/>
              </a:rPr>
              <a:t>Pre-process and clean the data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703891" y="8620041"/>
            <a:ext cx="4462896" cy="4457318"/>
          </a:xfrm>
          <a:custGeom>
            <a:avLst/>
            <a:gdLst/>
            <a:ahLst/>
            <a:cxnLst/>
            <a:rect r="r" b="b" t="t" l="l"/>
            <a:pathLst>
              <a:path h="4457318" w="4462896">
                <a:moveTo>
                  <a:pt x="0" y="0"/>
                </a:moveTo>
                <a:lnTo>
                  <a:pt x="4462896" y="0"/>
                </a:lnTo>
                <a:lnTo>
                  <a:pt x="4462896" y="4457318"/>
                </a:lnTo>
                <a:lnTo>
                  <a:pt x="0" y="4457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54692" y="3351455"/>
            <a:ext cx="13378616" cy="215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7155" indent="-213577" lvl="1">
              <a:lnSpc>
                <a:spcPts val="2888"/>
              </a:lnSpc>
              <a:buFont typeface="Arial"/>
              <a:buChar char="•"/>
            </a:pPr>
            <a:r>
              <a:rPr lang="en-US" sz="1978">
                <a:solidFill>
                  <a:srgbClr val="FFFFFF"/>
                </a:solidFill>
                <a:latin typeface="DM Sans"/>
              </a:rPr>
              <a:t>Remove null values from the dataset</a:t>
            </a:r>
          </a:p>
          <a:p>
            <a:pPr>
              <a:lnSpc>
                <a:spcPts val="2888"/>
              </a:lnSpc>
            </a:pPr>
          </a:p>
          <a:p>
            <a:pPr marL="427155" indent="-213577" lvl="1">
              <a:lnSpc>
                <a:spcPts val="2888"/>
              </a:lnSpc>
              <a:buFont typeface="Arial"/>
              <a:buChar char="•"/>
            </a:pPr>
            <a:r>
              <a:rPr lang="en-US" sz="1978">
                <a:solidFill>
                  <a:srgbClr val="FFFFFF"/>
                </a:solidFill>
                <a:latin typeface="DM Sans"/>
              </a:rPr>
              <a:t>We perform Label Encoding and One Hot Encoding on the non numeric columns</a:t>
            </a:r>
          </a:p>
          <a:p>
            <a:pPr>
              <a:lnSpc>
                <a:spcPts val="2888"/>
              </a:lnSpc>
            </a:pPr>
          </a:p>
          <a:p>
            <a:pPr marL="427155" indent="-213577" lvl="1">
              <a:lnSpc>
                <a:spcPts val="2888"/>
              </a:lnSpc>
              <a:buFont typeface="Arial"/>
              <a:buChar char="•"/>
            </a:pPr>
            <a:r>
              <a:rPr lang="en-US" sz="1978">
                <a:solidFill>
                  <a:srgbClr val="FFFFFF"/>
                </a:solidFill>
                <a:latin typeface="DM Sans"/>
              </a:rPr>
              <a:t>Splitting the cleaned data into 75% for training and 25% for testing</a:t>
            </a:r>
          </a:p>
          <a:p>
            <a:pPr>
              <a:lnSpc>
                <a:spcPts val="2888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2423" y="-3207740"/>
            <a:ext cx="5277286" cy="5270689"/>
          </a:xfrm>
          <a:custGeom>
            <a:avLst/>
            <a:gdLst/>
            <a:ahLst/>
            <a:cxnLst/>
            <a:rect r="r" b="b" t="t" l="l"/>
            <a:pathLst>
              <a:path h="5270689" w="5277286">
                <a:moveTo>
                  <a:pt x="0" y="0"/>
                </a:moveTo>
                <a:lnTo>
                  <a:pt x="5277286" y="0"/>
                </a:lnTo>
                <a:lnTo>
                  <a:pt x="5277286" y="5270689"/>
                </a:lnTo>
                <a:lnTo>
                  <a:pt x="0" y="5270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12423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85792" y="1560523"/>
            <a:ext cx="6516415" cy="909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>
                <a:solidFill>
                  <a:srgbClr val="048AFF"/>
                </a:solidFill>
                <a:latin typeface="Now Bold"/>
              </a:rPr>
              <a:t>Algorithms Used</a:t>
            </a:r>
          </a:p>
        </p:txBody>
      </p:sp>
      <p:sp>
        <p:nvSpPr>
          <p:cNvPr name="AutoShape 6" id="6"/>
          <p:cNvSpPr/>
          <p:nvPr/>
        </p:nvSpPr>
        <p:spPr>
          <a:xfrm>
            <a:off x="6630391" y="3081908"/>
            <a:ext cx="0" cy="553813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703891" y="8620041"/>
            <a:ext cx="4462896" cy="4457318"/>
          </a:xfrm>
          <a:custGeom>
            <a:avLst/>
            <a:gdLst/>
            <a:ahLst/>
            <a:cxnLst/>
            <a:rect r="r" b="b" t="t" l="l"/>
            <a:pathLst>
              <a:path h="4457318" w="4462896">
                <a:moveTo>
                  <a:pt x="0" y="0"/>
                </a:moveTo>
                <a:lnTo>
                  <a:pt x="4462896" y="0"/>
                </a:lnTo>
                <a:lnTo>
                  <a:pt x="4462896" y="4457318"/>
                </a:lnTo>
                <a:lnTo>
                  <a:pt x="0" y="4457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12039" y="5167074"/>
            <a:ext cx="4063922" cy="176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0"/>
              </a:lnSpc>
            </a:pPr>
            <a:r>
              <a:rPr lang="en-US" sz="2425">
                <a:solidFill>
                  <a:srgbClr val="FFFFFF"/>
                </a:solidFill>
                <a:latin typeface="DM Sans"/>
              </a:rPr>
              <a:t>Lasso regression is a linear regression variant that includes a regularization term to prevent overfitting.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39" y="4252757"/>
            <a:ext cx="4068684" cy="58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Lasso regression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25330" y="4252757"/>
            <a:ext cx="3834221" cy="58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Linear regression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1542038" y="3081908"/>
            <a:ext cx="0" cy="553813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2028448" y="4252757"/>
            <a:ext cx="3834221" cy="58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LightGBM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18923" y="5167074"/>
            <a:ext cx="3843746" cy="176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0"/>
              </a:lnSpc>
            </a:pPr>
            <a:r>
              <a:rPr lang="en-US" sz="2425">
                <a:solidFill>
                  <a:srgbClr val="FFFFFF"/>
                </a:solidFill>
                <a:latin typeface="DM Sans"/>
              </a:rPr>
              <a:t>LightGBM is a gradient boosting framework that uses tree-based learning algorithms.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25330" y="5167074"/>
            <a:ext cx="3843746" cy="2215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0"/>
              </a:lnSpc>
            </a:pPr>
            <a:r>
              <a:rPr lang="en-US" sz="2425">
                <a:solidFill>
                  <a:srgbClr val="FFFFFF"/>
                </a:solidFill>
                <a:latin typeface="DM Sans"/>
              </a:rPr>
              <a:t>Linear regression is a simple and widely used supervised learning algorithm for predicting a continuous outcome.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2423" y="-3207740"/>
            <a:ext cx="5277286" cy="5270689"/>
          </a:xfrm>
          <a:custGeom>
            <a:avLst/>
            <a:gdLst/>
            <a:ahLst/>
            <a:cxnLst/>
            <a:rect r="r" b="b" t="t" l="l"/>
            <a:pathLst>
              <a:path h="5270689" w="5277286">
                <a:moveTo>
                  <a:pt x="0" y="0"/>
                </a:moveTo>
                <a:lnTo>
                  <a:pt x="5277286" y="0"/>
                </a:lnTo>
                <a:lnTo>
                  <a:pt x="5277286" y="5270689"/>
                </a:lnTo>
                <a:lnTo>
                  <a:pt x="0" y="5270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12423" y="7909420"/>
            <a:ext cx="1469330" cy="1421243"/>
          </a:xfrm>
          <a:custGeom>
            <a:avLst/>
            <a:gdLst/>
            <a:ahLst/>
            <a:cxnLst/>
            <a:rect r="r" b="b" t="t" l="l"/>
            <a:pathLst>
              <a:path h="1421243" w="1469330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85792" y="1560523"/>
            <a:ext cx="6516415" cy="909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>
                <a:solidFill>
                  <a:srgbClr val="048AFF"/>
                </a:solidFill>
                <a:latin typeface="Now Bold"/>
              </a:rPr>
              <a:t>Algorithms Used</a:t>
            </a:r>
          </a:p>
        </p:txBody>
      </p:sp>
      <p:sp>
        <p:nvSpPr>
          <p:cNvPr name="AutoShape 6" id="6"/>
          <p:cNvSpPr/>
          <p:nvPr/>
        </p:nvSpPr>
        <p:spPr>
          <a:xfrm>
            <a:off x="6630391" y="3081908"/>
            <a:ext cx="0" cy="553813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2703891" y="8620041"/>
            <a:ext cx="4462896" cy="4457318"/>
          </a:xfrm>
          <a:custGeom>
            <a:avLst/>
            <a:gdLst/>
            <a:ahLst/>
            <a:cxnLst/>
            <a:rect r="r" b="b" t="t" l="l"/>
            <a:pathLst>
              <a:path h="4457318" w="4462896">
                <a:moveTo>
                  <a:pt x="0" y="0"/>
                </a:moveTo>
                <a:lnTo>
                  <a:pt x="4462896" y="0"/>
                </a:lnTo>
                <a:lnTo>
                  <a:pt x="4462896" y="4457318"/>
                </a:lnTo>
                <a:lnTo>
                  <a:pt x="0" y="4457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12039" y="5540725"/>
            <a:ext cx="4063922" cy="176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0"/>
              </a:lnSpc>
            </a:pPr>
            <a:r>
              <a:rPr lang="en-US" sz="2425">
                <a:solidFill>
                  <a:srgbClr val="FFFFFF"/>
                </a:solidFill>
                <a:latin typeface="DM Sans"/>
              </a:rPr>
              <a:t>R</a:t>
            </a:r>
            <a:r>
              <a:rPr lang="en-US" sz="2425">
                <a:solidFill>
                  <a:srgbClr val="FFFFFF"/>
                </a:solidFill>
                <a:latin typeface="DM Sans"/>
              </a:rPr>
              <a:t>andom Forest is an ensemble learning method that builds multiple decision trees during training.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07277" y="4326782"/>
            <a:ext cx="4068684" cy="118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Random Forest Regression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25330" y="4626407"/>
            <a:ext cx="3843746" cy="58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XGB Regressor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1542038" y="3081908"/>
            <a:ext cx="0" cy="553813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2028448" y="4326782"/>
            <a:ext cx="3834221" cy="118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Decision Tree Regression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18923" y="5540725"/>
            <a:ext cx="3843746" cy="176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0"/>
              </a:lnSpc>
            </a:pPr>
            <a:r>
              <a:rPr lang="en-US" sz="2425">
                <a:solidFill>
                  <a:srgbClr val="FFFFFF"/>
                </a:solidFill>
                <a:latin typeface="DM Sans"/>
              </a:rPr>
              <a:t>Dec</a:t>
            </a:r>
            <a:r>
              <a:rPr lang="en-US" sz="2425">
                <a:solidFill>
                  <a:srgbClr val="FFFFFF"/>
                </a:solidFill>
                <a:latin typeface="DM Sans"/>
              </a:rPr>
              <a:t>ision tree regression involves creating a tree-like model of decisions based on features.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25330" y="5540725"/>
            <a:ext cx="3843746" cy="176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40"/>
              </a:lnSpc>
            </a:pPr>
            <a:r>
              <a:rPr lang="en-US" sz="2425">
                <a:solidFill>
                  <a:srgbClr val="FFFFFF"/>
                </a:solidFill>
                <a:latin typeface="DM Sans"/>
              </a:rPr>
              <a:t>XGBoost (Extreme Gradient Boosting) is a popular gradient boosting algorithm.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29585" y="1441783"/>
            <a:ext cx="13628831" cy="7403434"/>
          </a:xfrm>
          <a:custGeom>
            <a:avLst/>
            <a:gdLst/>
            <a:ahLst/>
            <a:cxnLst/>
            <a:rect r="r" b="b" t="t" l="l"/>
            <a:pathLst>
              <a:path h="7403434" w="13628831">
                <a:moveTo>
                  <a:pt x="0" y="0"/>
                </a:moveTo>
                <a:lnTo>
                  <a:pt x="13628830" y="0"/>
                </a:lnTo>
                <a:lnTo>
                  <a:pt x="13628830" y="7403434"/>
                </a:lnTo>
                <a:lnTo>
                  <a:pt x="0" y="74034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44763" y="4270557"/>
            <a:ext cx="17894953" cy="17894953"/>
          </a:xfrm>
          <a:custGeom>
            <a:avLst/>
            <a:gdLst/>
            <a:ahLst/>
            <a:cxnLst/>
            <a:rect r="r" b="b" t="t" l="l"/>
            <a:pathLst>
              <a:path h="17894953" w="17894953">
                <a:moveTo>
                  <a:pt x="0" y="0"/>
                </a:moveTo>
                <a:lnTo>
                  <a:pt x="17894952" y="0"/>
                </a:lnTo>
                <a:lnTo>
                  <a:pt x="17894952" y="17894953"/>
                </a:lnTo>
                <a:lnTo>
                  <a:pt x="0" y="178949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4620" y="-1132633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33710" y="8634778"/>
            <a:ext cx="3308580" cy="3304444"/>
          </a:xfrm>
          <a:custGeom>
            <a:avLst/>
            <a:gdLst/>
            <a:ahLst/>
            <a:cxnLst/>
            <a:rect r="r" b="b" t="t" l="l"/>
            <a:pathLst>
              <a:path h="3304444" w="3308580">
                <a:moveTo>
                  <a:pt x="0" y="0"/>
                </a:moveTo>
                <a:lnTo>
                  <a:pt x="3308580" y="0"/>
                </a:lnTo>
                <a:lnTo>
                  <a:pt x="3308580" y="3304444"/>
                </a:lnTo>
                <a:lnTo>
                  <a:pt x="0" y="3304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86831" y="1028700"/>
            <a:ext cx="13514338" cy="8229600"/>
          </a:xfrm>
          <a:custGeom>
            <a:avLst/>
            <a:gdLst/>
            <a:ahLst/>
            <a:cxnLst/>
            <a:rect r="r" b="b" t="t" l="l"/>
            <a:pathLst>
              <a:path h="8229600" w="13514338">
                <a:moveTo>
                  <a:pt x="0" y="0"/>
                </a:moveTo>
                <a:lnTo>
                  <a:pt x="13514338" y="0"/>
                </a:lnTo>
                <a:lnTo>
                  <a:pt x="135143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DAF0uR7uMCo</dc:identifier>
  <dcterms:modified xsi:type="dcterms:W3CDTF">2011-08-01T06:04:30Z</dcterms:modified>
  <cp:revision>1</cp:revision>
  <dc:title>Dataverse 2.0</dc:title>
</cp:coreProperties>
</file>